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6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242" autoAdjust="0"/>
  </p:normalViewPr>
  <p:slideViewPr>
    <p:cSldViewPr snapToGrid="0">
      <p:cViewPr varScale="1">
        <p:scale>
          <a:sx n="80" d="100"/>
          <a:sy n="80" d="100"/>
        </p:scale>
        <p:origin x="739" y="67"/>
      </p:cViewPr>
      <p:guideLst/>
    </p:cSldViewPr>
  </p:slideViewPr>
  <p:notesTextViewPr>
    <p:cViewPr>
      <p:scale>
        <a:sx n="1" d="1"/>
        <a:sy n="1" d="1"/>
      </p:scale>
      <p:origin x="0" y="-139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F54D1-25D2-4D43-9561-62B08C9E6E23}" type="datetimeFigureOut">
              <a:rPr lang="zh-TW" altLang="en-US" smtClean="0"/>
              <a:t>2020/8/12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44BE5-C31C-4828-A199-ED19EBEE0D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0710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道路兩側有成對的樹木以及有幾排樹木遮擋視線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讓駕駛者</a:t>
            </a:r>
            <a:r>
              <a:rPr lang="zh-TW" altLang="zh-TW" dirty="0"/>
              <a:t>選擇適合自己正常駕駛</a:t>
            </a:r>
            <a:r>
              <a:rPr lang="zh-TW" altLang="zh-TW"/>
              <a:t>的速度</a:t>
            </a:r>
            <a:r>
              <a:rPr lang="zh-TW" altLang="en-US"/>
              <a:t>，兩種道路都是在白天、好天氣、沒有任何交通或風的干擾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兩條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25.0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公里長的直線段和兩條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10.0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公里長的直線段組成，由三條圓曲線（半徑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3.18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公里）相連 直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彎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直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彎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直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彎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直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44BE5-C31C-4828-A199-ED19EBEE0D19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0836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每個人都要執行這四種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44BE5-C31C-4828-A199-ED19EBEE0D19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0566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分析了穩定的公路行駛條件。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8580" lvl="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1~7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分以及「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」來代表靈敏程度。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580" lvl="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分代表：很有活動力、精神狀態很好、很清醒的。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580" lvl="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分代表：模糊地帶，代表有一點懶散。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580" lvl="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分代表：無法再與睡魔抵抗，可迅速睡著。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580" lvl="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代表：已睡著。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44BE5-C31C-4828-A199-ED19EBEE0D19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9505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此處使用的數據集包括回應變數的值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Mean.Steer.Error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SD)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Lat. pos.)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用於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4 -</a:t>
            </a:r>
            <a:br>
              <a:rPr lang="zh-TW" altLang="en-US" dirty="0"/>
            </a:b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分鐘子間隔。分析在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個子間隔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(8'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12'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20'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28'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32')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進行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因為不顯著。</a:t>
            </a:r>
            <a:br>
              <a:rPr lang="zh-TW" altLang="en-US" dirty="0"/>
            </a:b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根據以下標準對資料進行清理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br>
              <a:rPr lang="zh-TW" altLang="en-US" dirty="0"/>
            </a:b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消除在曲線段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(16'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24'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36'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40')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中記錄數據的子間隔。要考慮的選擇。</a:t>
            </a:r>
            <a:br>
              <a:rPr lang="zh-TW" altLang="en-US" dirty="0"/>
            </a:b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只有記錄在電路的直段的數據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以隔離驅動器的疲勞在最。</a:t>
            </a:r>
            <a:br>
              <a:rPr lang="zh-TW" altLang="en-US" dirty="0"/>
            </a:b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危險狀況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如納爾遜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(1997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所指出的。</a:t>
            </a:r>
            <a:br>
              <a:rPr lang="zh-TW" altLang="en-US" dirty="0"/>
            </a:b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消除第一個子間隔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(4')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。在任務開始時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驅動程式需要一兩分鐘才能到達。</a:t>
            </a:r>
            <a:br>
              <a:rPr lang="zh-TW" altLang="en-US" dirty="0"/>
            </a:b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所需的高速公路速度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因此消除了第一個子間隔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因此只有數據表示。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44BE5-C31C-4828-A199-ED19EBEE0D19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6777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此處使用的數據集包括回應變數的值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Mean.Steer.Error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SD)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Lat. pos.)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用於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4 -</a:t>
            </a:r>
            <a:br>
              <a:rPr lang="zh-TW" altLang="en-US" dirty="0"/>
            </a:b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分鐘子間隔。分析在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個子間隔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(8'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12'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20'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28'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32')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進行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因為不顯著。</a:t>
            </a:r>
            <a:br>
              <a:rPr lang="zh-TW" altLang="en-US" dirty="0"/>
            </a:b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根據以下標準對資料進行清理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br>
              <a:rPr lang="zh-TW" altLang="en-US" dirty="0"/>
            </a:b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消除在曲線段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(16'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24'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36'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40')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中記錄數據的子間隔。要考慮的選擇。</a:t>
            </a:r>
            <a:br>
              <a:rPr lang="zh-TW" altLang="en-US" dirty="0"/>
            </a:b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只有記錄在電路的直段的數據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以隔離驅動器的疲勞在最。</a:t>
            </a:r>
            <a:br>
              <a:rPr lang="zh-TW" altLang="en-US" dirty="0"/>
            </a:b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危險狀況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如納爾遜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(1997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所指出的。</a:t>
            </a:r>
            <a:br>
              <a:rPr lang="zh-TW" altLang="en-US" dirty="0"/>
            </a:b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消除第一個子間隔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(4')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。在任務開始時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驅動程式需要一兩分鐘才能到達。</a:t>
            </a:r>
            <a:br>
              <a:rPr lang="zh-TW" altLang="en-US" dirty="0"/>
            </a:b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所需的高速公路速度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因此消除了第一個子間隔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因此只有數據表示。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44BE5-C31C-4828-A199-ED19EBEE0D19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196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650528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4000" b="1" cap="all" baseline="0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dirty="0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DA6D783-0A67-44AD-B356-0C951E1F6EBE}" type="datetimeFigureOut">
              <a:rPr lang="zh-TW" altLang="en-US" smtClean="0"/>
              <a:t>2020/8/12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5A8429-9A48-4062-99E2-C9BAB0EE2E7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81199" y="3397133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133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D783-0A67-44AD-B356-0C951E1F6EBE}" type="datetimeFigureOut">
              <a:rPr lang="zh-TW" altLang="en-US" smtClean="0"/>
              <a:t>2020/8/12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8429-9A48-4062-99E2-C9BAB0EE2E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0237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D783-0A67-44AD-B356-0C951E1F6EBE}" type="datetimeFigureOut">
              <a:rPr lang="zh-TW" altLang="en-US" smtClean="0"/>
              <a:t>2020/8/12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8429-9A48-4062-99E2-C9BAB0EE2E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4832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D783-0A67-44AD-B356-0C951E1F6EBE}" type="datetimeFigureOut">
              <a:rPr lang="zh-TW" altLang="en-US" smtClean="0"/>
              <a:t>2020/8/12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8429-9A48-4062-99E2-C9BAB0EE2E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6071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D783-0A67-44AD-B356-0C951E1F6EBE}" type="datetimeFigureOut">
              <a:rPr lang="zh-TW" altLang="en-US" smtClean="0"/>
              <a:t>2020/8/12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8429-9A48-4062-99E2-C9BAB0EE2E7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762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D783-0A67-44AD-B356-0C951E1F6EBE}" type="datetimeFigureOut">
              <a:rPr lang="zh-TW" altLang="en-US" smtClean="0"/>
              <a:t>2020/8/12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8429-9A48-4062-99E2-C9BAB0EE2E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9467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D783-0A67-44AD-B356-0C951E1F6EBE}" type="datetimeFigureOut">
              <a:rPr lang="zh-TW" altLang="en-US" smtClean="0"/>
              <a:t>2020/8/12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8429-9A48-4062-99E2-C9BAB0EE2E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795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D783-0A67-44AD-B356-0C951E1F6EBE}" type="datetimeFigureOut">
              <a:rPr lang="zh-TW" altLang="en-US" smtClean="0"/>
              <a:t>2020/8/12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8429-9A48-4062-99E2-C9BAB0EE2E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978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D783-0A67-44AD-B356-0C951E1F6EBE}" type="datetimeFigureOut">
              <a:rPr lang="zh-TW" altLang="en-US" smtClean="0"/>
              <a:t>2020/8/12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8429-9A48-4062-99E2-C9BAB0EE2E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227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D783-0A67-44AD-B356-0C951E1F6EBE}" type="datetimeFigureOut">
              <a:rPr lang="zh-TW" altLang="en-US" smtClean="0"/>
              <a:t>2020/8/12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8429-9A48-4062-99E2-C9BAB0EE2E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3488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D783-0A67-44AD-B356-0C951E1F6EBE}" type="datetimeFigureOut">
              <a:rPr lang="zh-TW" altLang="en-US" smtClean="0"/>
              <a:t>2020/8/12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8429-9A48-4062-99E2-C9BAB0EE2E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1780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922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531621"/>
            <a:ext cx="9872871" cy="4564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DA6D783-0A67-44AD-B356-0C951E1F6EBE}" type="datetimeFigureOut">
              <a:rPr lang="zh-TW" altLang="en-US" smtClean="0"/>
              <a:t>2020/8/12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05A8429-9A48-4062-99E2-C9BAB0EE2E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851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15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457200" indent="-182880" algn="l" defTabSz="914400" rtl="0" eaLnBrk="1" latinLnBrk="0" hangingPunct="1">
        <a:lnSpc>
          <a:spcPct val="15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731520" indent="-182880" algn="l" defTabSz="914400" rtl="0" eaLnBrk="1" latinLnBrk="0" hangingPunct="1">
        <a:lnSpc>
          <a:spcPct val="15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005840" indent="-182880" algn="l" defTabSz="914400" rtl="0" eaLnBrk="1" latinLnBrk="0" hangingPunct="1">
        <a:lnSpc>
          <a:spcPct val="15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280160" indent="-182880" algn="l" defTabSz="914400" rtl="0" eaLnBrk="1" latinLnBrk="0" hangingPunct="1">
        <a:lnSpc>
          <a:spcPct val="15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BC87B5-1B52-4C96-BFCE-34446F16FD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907543"/>
            <a:ext cx="9966960" cy="265052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cap="none" dirty="0">
                <a:solidFill>
                  <a:schemeClr val="accent4">
                    <a:lumMod val="75000"/>
                  </a:schemeClr>
                </a:solidFill>
              </a:rPr>
              <a:t>Effects of Driver Task-related Fatigue on Driving Performance</a:t>
            </a:r>
            <a:endParaRPr lang="zh-TW" altLang="en-US" cap="none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CEF4E1C-0F7C-4289-96EB-FEC1EF3242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Procedia - Social and Behavioral Sciences 111 ( 2014 ) 955 – 964</a:t>
            </a:r>
          </a:p>
          <a:p>
            <a:r>
              <a:rPr lang="en-US" altLang="zh-TW" dirty="0"/>
              <a:t>Massimiliano </a:t>
            </a:r>
            <a:r>
              <a:rPr lang="en-US" altLang="zh-TW" dirty="0" err="1"/>
              <a:t>Gastaldi</a:t>
            </a:r>
            <a:r>
              <a:rPr lang="en-US" altLang="zh-TW" dirty="0"/>
              <a:t>, Riccardo Rossi, Gregorio </a:t>
            </a:r>
            <a:r>
              <a:rPr lang="en-US" altLang="zh-TW" dirty="0" err="1"/>
              <a:t>Gecchele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073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93A99D-75B9-4B9D-A34F-8E6B38A05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accent4">
                    <a:lumMod val="75000"/>
                  </a:schemeClr>
                </a:solidFill>
              </a:rPr>
              <a:t>Experiment Design</a:t>
            </a:r>
            <a:endParaRPr lang="zh-TW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2FD48EB-450A-4D85-98E4-313892ED3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單調環境 </a:t>
            </a:r>
            <a:r>
              <a:rPr lang="en-US" altLang="zh-TW" dirty="0"/>
              <a:t>vs </a:t>
            </a:r>
            <a:r>
              <a:rPr lang="zh-TW" altLang="en-US" dirty="0"/>
              <a:t>多變環境</a:t>
            </a:r>
            <a:endParaRPr lang="en-US" altLang="zh-TW" dirty="0"/>
          </a:p>
          <a:p>
            <a:r>
              <a:rPr lang="zh-TW" altLang="en-US" dirty="0"/>
              <a:t>早上</a:t>
            </a:r>
            <a:r>
              <a:rPr lang="en-US" altLang="zh-TW" dirty="0"/>
              <a:t>(9:00-11:00)</a:t>
            </a:r>
            <a:r>
              <a:rPr lang="zh-TW" altLang="en-US" dirty="0"/>
              <a:t> </a:t>
            </a:r>
            <a:r>
              <a:rPr lang="en-US" altLang="zh-TW" dirty="0"/>
              <a:t>vs </a:t>
            </a:r>
            <a:r>
              <a:rPr lang="zh-TW" altLang="en-US" dirty="0"/>
              <a:t>下午</a:t>
            </a:r>
            <a:r>
              <a:rPr lang="en-US" altLang="zh-TW" dirty="0"/>
              <a:t>(13:00-15:00)</a:t>
            </a:r>
          </a:p>
          <a:p>
            <a:pPr marL="45720" indent="0">
              <a:buNone/>
            </a:pP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zh-TW" altLang="en-US" dirty="0"/>
              <a:t>此實驗設計是專門考慮兩種單調的相對重要性</a:t>
            </a:r>
            <a:endParaRPr lang="en-US" altLang="zh-TW" dirty="0"/>
          </a:p>
          <a:p>
            <a:pPr marL="502920" indent="-457200">
              <a:buFont typeface="+mj-lt"/>
              <a:buAutoNum type="arabicPeriod"/>
            </a:pPr>
            <a:r>
              <a:rPr lang="zh-TW" altLang="en-US" dirty="0"/>
              <a:t>早上多變環境</a:t>
            </a:r>
            <a:r>
              <a:rPr lang="en-US" altLang="zh-TW" dirty="0"/>
              <a:t>(VEM)</a:t>
            </a:r>
          </a:p>
          <a:p>
            <a:pPr marL="502920" indent="-457200">
              <a:buFont typeface="+mj-lt"/>
              <a:buAutoNum type="arabicPeriod"/>
            </a:pPr>
            <a:r>
              <a:rPr lang="zh-TW" altLang="en-US" dirty="0"/>
              <a:t>下午多變環境</a:t>
            </a:r>
            <a:r>
              <a:rPr lang="en-US" altLang="zh-TW" dirty="0"/>
              <a:t>(VEA)</a:t>
            </a:r>
          </a:p>
          <a:p>
            <a:pPr marL="502920" indent="-457200">
              <a:buFont typeface="+mj-lt"/>
              <a:buAutoNum type="arabicPeriod"/>
            </a:pPr>
            <a:r>
              <a:rPr lang="zh-TW" altLang="en-US" dirty="0"/>
              <a:t>早上單調環境</a:t>
            </a:r>
            <a:r>
              <a:rPr lang="en-US" altLang="zh-TW" dirty="0"/>
              <a:t>(MEM)</a:t>
            </a:r>
          </a:p>
          <a:p>
            <a:pPr marL="502920" indent="-457200">
              <a:buFont typeface="+mj-lt"/>
              <a:buAutoNum type="arabicPeriod"/>
            </a:pPr>
            <a:r>
              <a:rPr lang="zh-TW" altLang="en-US" dirty="0"/>
              <a:t>下午單調環境</a:t>
            </a:r>
            <a:r>
              <a:rPr lang="en-US" altLang="zh-TW" dirty="0"/>
              <a:t>(MEA)</a:t>
            </a:r>
          </a:p>
          <a:p>
            <a:pPr marL="502920" indent="-457200">
              <a:buFont typeface="+mj-lt"/>
              <a:buAutoNum type="arabicPeriod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99846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F16713-7120-47DD-9A63-FCA18DABC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accent4">
                    <a:lumMod val="75000"/>
                  </a:schemeClr>
                </a:solidFill>
              </a:rPr>
              <a:t>Response Variables</a:t>
            </a:r>
            <a:endParaRPr lang="zh-TW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7141779-0B7D-48A4-A0ED-33098A057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70C0"/>
                </a:solidFill>
              </a:rPr>
              <a:t>車輛橫向位置</a:t>
            </a:r>
            <a:r>
              <a:rPr lang="zh-TW" altLang="en-US" dirty="0"/>
              <a:t>、速度、加速度、</a:t>
            </a:r>
            <a:r>
              <a:rPr lang="zh-TW" altLang="en-US" b="1" dirty="0">
                <a:solidFill>
                  <a:srgbClr val="0070C0"/>
                </a:solidFill>
              </a:rPr>
              <a:t>絕對轉向誤差</a:t>
            </a:r>
            <a:endParaRPr lang="en-US" altLang="zh-TW" dirty="0"/>
          </a:p>
          <a:p>
            <a:r>
              <a:rPr lang="zh-TW" altLang="en-US" dirty="0"/>
              <a:t>絕對轉向誤差</a:t>
            </a:r>
            <a:r>
              <a:rPr lang="en-US" altLang="zh-TW" dirty="0"/>
              <a:t>(°)</a:t>
            </a:r>
            <a:r>
              <a:rPr lang="zh-TW" altLang="en-US" dirty="0"/>
              <a:t>：駕駛者在做出轉向動作時，與在右側車道中心行駛所需的理想轉向運動之間的絕對差</a:t>
            </a:r>
            <a:endParaRPr lang="en-US" altLang="zh-TW" dirty="0"/>
          </a:p>
          <a:p>
            <a:r>
              <a:rPr lang="zh-TW" altLang="en-US" dirty="0"/>
              <a:t>橫向位置</a:t>
            </a:r>
            <a:r>
              <a:rPr lang="en-US" altLang="zh-TW" dirty="0"/>
              <a:t>(m)</a:t>
            </a:r>
            <a:r>
              <a:rPr lang="zh-TW" altLang="en-US" dirty="0"/>
              <a:t>：從右側行駛車道的右側測量的車輛位置</a:t>
            </a:r>
          </a:p>
          <a:p>
            <a:r>
              <a:rPr lang="zh-TW" altLang="en-US" dirty="0"/>
              <a:t>將駕駛會話</a:t>
            </a:r>
            <a:r>
              <a:rPr lang="en-US" altLang="zh-TW" dirty="0"/>
              <a:t>(</a:t>
            </a:r>
            <a:r>
              <a:rPr lang="zh-TW" altLang="en-US" dirty="0"/>
              <a:t>每次持續</a:t>
            </a:r>
            <a:r>
              <a:rPr lang="en-US" altLang="zh-TW" dirty="0"/>
              <a:t>40</a:t>
            </a:r>
            <a:r>
              <a:rPr lang="zh-TW" altLang="en-US" dirty="0"/>
              <a:t>分鐘</a:t>
            </a:r>
            <a:r>
              <a:rPr lang="en-US" altLang="zh-TW" dirty="0"/>
              <a:t>)</a:t>
            </a:r>
            <a:r>
              <a:rPr lang="zh-TW" altLang="en-US" dirty="0"/>
              <a:t>細分為</a:t>
            </a:r>
            <a:r>
              <a:rPr lang="en-US" altLang="zh-TW" dirty="0"/>
              <a:t>10</a:t>
            </a:r>
            <a:r>
              <a:rPr lang="zh-TW" altLang="en-US" dirty="0"/>
              <a:t>個子間隔，每個子間隔持續</a:t>
            </a:r>
            <a:r>
              <a:rPr lang="en-US" altLang="zh-TW" dirty="0"/>
              <a:t>4</a:t>
            </a:r>
            <a:r>
              <a:rPr lang="zh-TW" altLang="en-US" dirty="0"/>
              <a:t>分鐘，並針對每個間隔計算輸出變量的均值和準偏差。</a:t>
            </a:r>
            <a:endParaRPr lang="en-US" altLang="zh-TW" dirty="0"/>
          </a:p>
          <a:p>
            <a:r>
              <a:rPr lang="zh-TW" altLang="en-US" dirty="0"/>
              <a:t>斯坦福嗜睡量表</a:t>
            </a:r>
            <a:r>
              <a:rPr lang="en-US" altLang="zh-TW" dirty="0"/>
              <a:t>(SSS, Stanford Sleepiness Scale)</a:t>
            </a:r>
            <a:r>
              <a:rPr lang="zh-TW" altLang="en-US" dirty="0"/>
              <a:t>，</a:t>
            </a:r>
            <a:r>
              <a:rPr lang="en-US" altLang="zh-TW" dirty="0"/>
              <a:t>1=</a:t>
            </a:r>
            <a:r>
              <a:rPr lang="zh-TW" altLang="en-US" dirty="0"/>
              <a:t>非常警覺，</a:t>
            </a:r>
            <a:r>
              <a:rPr lang="en-US" altLang="zh-TW" dirty="0"/>
              <a:t>7=</a:t>
            </a:r>
            <a:r>
              <a:rPr lang="zh-TW" altLang="en-US" dirty="0"/>
              <a:t>非常疲倦</a:t>
            </a:r>
            <a:endParaRPr lang="en-US" altLang="zh-TW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9746C4A-6646-4035-B456-065C22DFF3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837" y="3813810"/>
            <a:ext cx="633412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3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3279B6-C80B-49E5-B41C-13E57AB88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accent4">
                    <a:lumMod val="75000"/>
                  </a:schemeClr>
                </a:solidFill>
              </a:rPr>
              <a:t>Subjective Sleepiness Evaluation</a:t>
            </a:r>
            <a:endParaRPr lang="zh-TW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F15BE47-1136-4096-A847-F59B08BD2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與執行駕駛任務前相比，執行任務後的</a:t>
            </a:r>
            <a:r>
              <a:rPr lang="en-US" altLang="zh-TW" dirty="0"/>
              <a:t>SSS</a:t>
            </a:r>
            <a:r>
              <a:rPr lang="zh-TW" altLang="en-US" dirty="0"/>
              <a:t>分數有顯著提高</a:t>
            </a:r>
            <a:r>
              <a:rPr lang="en-US" altLang="zh-TW" dirty="0"/>
              <a:t>(p&lt;0.001)</a:t>
            </a:r>
          </a:p>
          <a:p>
            <a:r>
              <a:rPr lang="zh-TW" altLang="en-US" dirty="0"/>
              <a:t>下午的分數明顯均高於早上的分數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77D6596-92D2-4CCF-8859-03E2B2C19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11" y="3284083"/>
            <a:ext cx="11278577" cy="31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175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D24B05-E91B-4071-B44B-A7FA8ACC9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accent4">
                    <a:lumMod val="75000"/>
                  </a:schemeClr>
                </a:solidFill>
              </a:rPr>
              <a:t>Standard Deviation of Lateral Position</a:t>
            </a:r>
            <a:endParaRPr lang="zh-TW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76CF334-13B4-44B1-BCC9-845AA533D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分析顯示，任務時間</a:t>
            </a:r>
            <a:r>
              <a:rPr lang="en-US" altLang="zh-TW" dirty="0"/>
              <a:t>(F(4,36)=7.319 p&lt;0.001)</a:t>
            </a:r>
            <a:r>
              <a:rPr lang="zh-TW" altLang="en-US" dirty="0"/>
              <a:t>、一天的時間</a:t>
            </a:r>
            <a:r>
              <a:rPr lang="en-US" altLang="zh-TW" dirty="0"/>
              <a:t>(F(1,9)=5.711 p=0.041)</a:t>
            </a:r>
            <a:r>
              <a:rPr lang="zh-TW" altLang="en-US" dirty="0"/>
              <a:t>均有顯著影響，兩者間也有顯著的交互作用</a:t>
            </a:r>
            <a:r>
              <a:rPr lang="en-US" altLang="zh-TW" dirty="0"/>
              <a:t>(F(4,36)=3.328 p=0.020)</a:t>
            </a:r>
          </a:p>
          <a:p>
            <a:r>
              <a:rPr lang="zh-TW" altLang="en-US" dirty="0"/>
              <a:t>但道路環境與其他因素之間的相互作用並不顯著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ECC6C56-B490-46E9-A4FF-43FDB23349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33" y="3429000"/>
            <a:ext cx="11389934" cy="3061498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E8C9A78E-B498-4B13-BE43-127B241916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918" y="3086100"/>
            <a:ext cx="5785929" cy="351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3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D24B05-E91B-4071-B44B-A7FA8ACC9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accent4">
                    <a:lumMod val="75000"/>
                  </a:schemeClr>
                </a:solidFill>
              </a:rPr>
              <a:t>Mean of Absolute Steering Error</a:t>
            </a:r>
            <a:endParaRPr lang="zh-TW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76CF334-13B4-44B1-BCC9-845AA533D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分析顯示，任務時間</a:t>
            </a:r>
            <a:r>
              <a:rPr lang="en-US" altLang="zh-TW" dirty="0"/>
              <a:t>(F(4,36)=16.228 p&lt;0.001)</a:t>
            </a:r>
            <a:r>
              <a:rPr lang="zh-TW" altLang="en-US" dirty="0"/>
              <a:t>、一天的時間</a:t>
            </a:r>
            <a:r>
              <a:rPr lang="en-US" altLang="zh-TW" dirty="0"/>
              <a:t>(F(1,9)=8.830 p=0.016)</a:t>
            </a:r>
            <a:r>
              <a:rPr lang="zh-TW" altLang="en-US" dirty="0"/>
              <a:t>均有顯著影響，兩者間也有顯著的交互作用</a:t>
            </a:r>
            <a:r>
              <a:rPr lang="en-US" altLang="zh-TW" dirty="0"/>
              <a:t>(F(4,36)=3.539 p=0.038)</a:t>
            </a:r>
          </a:p>
          <a:p>
            <a:r>
              <a:rPr lang="zh-TW" altLang="en-US" dirty="0"/>
              <a:t>道路環境</a:t>
            </a:r>
            <a:r>
              <a:rPr lang="en-US" altLang="zh-TW" dirty="0"/>
              <a:t>(F(1,9)=0.150 p=0.708)</a:t>
            </a:r>
            <a:r>
              <a:rPr lang="zh-TW" altLang="en-US" dirty="0"/>
              <a:t>並無顯著影響，且與其他因素之間無交互作用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ECC6C56-B490-46E9-A4FF-43FDB23349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61" y="3429000"/>
            <a:ext cx="11271878" cy="3061498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E8C9A78E-B498-4B13-BE43-127B241916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058" y="3086100"/>
            <a:ext cx="5687649" cy="351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2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F46D2E-6420-418F-878A-FCED8FF31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solidFill>
                  <a:srgbClr val="0070C0"/>
                </a:solidFill>
              </a:rPr>
              <a:t>Discussion &amp; Conclusion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9C326AA-FD90-45BA-BAF4-4ED2CB625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此研究結果清楚且支持駕駛者疲勞的幾種假設</a:t>
            </a:r>
            <a:endParaRPr lang="en-US" altLang="zh-TW" dirty="0"/>
          </a:p>
          <a:p>
            <a:r>
              <a:rPr lang="zh-TW" altLang="en-US" dirty="0"/>
              <a:t>根據先前的研究，隨著駕駛任務持續時間的增加，駕駛性能會下降</a:t>
            </a:r>
            <a:r>
              <a:rPr lang="nl-NL" altLang="zh-TW" dirty="0"/>
              <a:t>(Thiffault &amp; Bergeron, 2003; Otmani, Pebayle, Roge, &amp; Muzet, 2005)</a:t>
            </a:r>
            <a:r>
              <a:rPr lang="zh-TW" altLang="en-US" dirty="0"/>
              <a:t>，且駕駛性能最不好的高峰期會發生在</a:t>
            </a:r>
            <a:r>
              <a:rPr lang="en-US" altLang="zh-TW" dirty="0"/>
              <a:t>20-30</a:t>
            </a:r>
            <a:r>
              <a:rPr lang="zh-TW" altLang="en-US" dirty="0"/>
              <a:t>分鐘之間</a:t>
            </a:r>
            <a:r>
              <a:rPr lang="en-US" altLang="zh-TW" dirty="0"/>
              <a:t>(</a:t>
            </a:r>
            <a:r>
              <a:rPr lang="en-US" altLang="zh-TW" dirty="0" err="1"/>
              <a:t>Thiffault</a:t>
            </a:r>
            <a:r>
              <a:rPr lang="en-US" altLang="zh-TW" dirty="0"/>
              <a:t> &amp; Bergeron, 2003)</a:t>
            </a:r>
          </a:p>
          <a:p>
            <a:r>
              <a:rPr lang="zh-TW" altLang="en-US" dirty="0"/>
              <a:t>一天中的時間會讓依變項有負面影響，例如標準橫向位置</a:t>
            </a:r>
            <a:r>
              <a:rPr lang="en-US" altLang="zh-TW" dirty="0"/>
              <a:t>(</a:t>
            </a:r>
            <a:r>
              <a:rPr lang="en-US" altLang="zh-TW" dirty="0" err="1"/>
              <a:t>Lenné</a:t>
            </a:r>
            <a:r>
              <a:rPr lang="en-US" altLang="zh-TW" dirty="0"/>
              <a:t>, </a:t>
            </a:r>
            <a:r>
              <a:rPr lang="en-US" altLang="zh-TW" dirty="0" err="1"/>
              <a:t>Triggs</a:t>
            </a:r>
            <a:r>
              <a:rPr lang="en-US" altLang="zh-TW" dirty="0"/>
              <a:t>, &amp; Redman, 1997)</a:t>
            </a:r>
            <a:r>
              <a:rPr lang="zh-TW" altLang="en-US" dirty="0"/>
              <a:t>：透過下午的實驗結果表明，其得到的值比早上還高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zh-TW" altLang="en-US" dirty="0">
                <a:sym typeface="Wingdings" panose="05000000000000000000" pitchFamily="2" charset="2"/>
              </a:rPr>
              <a:t>晝夜節律效應</a:t>
            </a:r>
            <a:endParaRPr lang="en-US" altLang="zh-TW" dirty="0">
              <a:sym typeface="Wingdings" panose="05000000000000000000" pitchFamily="2" charset="2"/>
            </a:endParaRPr>
          </a:p>
          <a:p>
            <a:r>
              <a:rPr lang="zh-TW" altLang="en-US" dirty="0">
                <a:sym typeface="Wingdings" panose="05000000000000000000" pitchFamily="2" charset="2"/>
              </a:rPr>
              <a:t>盡管單調環境的依變項並不顯著，但還是可以觀察到駕駛性能之間的差異，環境刺激會干擾駕駛者的機敏性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40764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57193A4-1547-4661-9FF5-D50E42DC6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accent4">
                    <a:lumMod val="75000"/>
                  </a:schemeClr>
                </a:solidFill>
              </a:rPr>
              <a:t>Introduction</a:t>
            </a:r>
            <a:endParaRPr lang="zh-TW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24818FD-2709-40A8-8D7B-A33C98B57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駕駛疲勞是許多事故的促使因素，而每年約有</a:t>
            </a:r>
            <a:r>
              <a:rPr lang="en-US" altLang="zh-TW" dirty="0"/>
              <a:t>20%</a:t>
            </a:r>
            <a:r>
              <a:rPr lang="zh-TW" altLang="en-US" dirty="0"/>
              <a:t>的是故事與嗜睡有關</a:t>
            </a:r>
            <a:r>
              <a:rPr lang="en-US" altLang="zh-TW" dirty="0"/>
              <a:t>(MacLean, Davies, &amp; Thiele, 2003)</a:t>
            </a:r>
          </a:p>
          <a:p>
            <a:r>
              <a:rPr lang="zh-TW" altLang="en-US" dirty="0"/>
              <a:t>本研究目的是評估每個疲勞狀態下，每種效應的相對重要性</a:t>
            </a:r>
          </a:p>
          <a:p>
            <a:r>
              <a:rPr lang="zh-TW" altLang="en-US" dirty="0"/>
              <a:t>更了解駕駛疲勞的現象，旨在降低事故風險和提高駕駛安全性</a:t>
            </a:r>
          </a:p>
          <a:p>
            <a:r>
              <a:rPr lang="zh-TW" altLang="en-US" dirty="0"/>
              <a:t>根據</a:t>
            </a:r>
            <a:r>
              <a:rPr lang="en-US" altLang="zh-TW" dirty="0"/>
              <a:t>May and Baldwin (2009)</a:t>
            </a:r>
            <a:r>
              <a:rPr lang="zh-TW" altLang="en-US" dirty="0"/>
              <a:t>的研究，將疲勞的因果關係分成幾類，即睡眠相關</a:t>
            </a:r>
            <a:r>
              <a:rPr lang="en-US" altLang="zh-TW" dirty="0"/>
              <a:t>(SR, sleep-related)</a:t>
            </a:r>
            <a:r>
              <a:rPr lang="zh-TW" altLang="en-US" dirty="0"/>
              <a:t>和任務相關</a:t>
            </a:r>
            <a:r>
              <a:rPr lang="en-US" altLang="zh-TW" dirty="0"/>
              <a:t>(TR, task-related)</a:t>
            </a:r>
            <a:r>
              <a:rPr lang="zh-TW" altLang="en-US" dirty="0"/>
              <a:t>疲勞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5126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BE9C679-0D92-4CFF-A748-7402FCA9F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accent4">
                    <a:lumMod val="75000"/>
                  </a:schemeClr>
                </a:solidFill>
              </a:rPr>
              <a:t>Fatigue Studies</a:t>
            </a:r>
            <a:endParaRPr lang="zh-TW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D2C9932-B515-4DBD-BBB6-E2859D94B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疲勞研究中，駕駛模擬器以廣泛被使用</a:t>
            </a:r>
            <a:r>
              <a:rPr lang="en-US" altLang="zh-TW" dirty="0"/>
              <a:t>(Ting, Hwang, </a:t>
            </a:r>
            <a:r>
              <a:rPr lang="en-US" altLang="zh-TW" dirty="0" err="1"/>
              <a:t>Doong</a:t>
            </a:r>
            <a:r>
              <a:rPr lang="en-US" altLang="zh-TW" dirty="0"/>
              <a:t>, &amp; </a:t>
            </a:r>
            <a:r>
              <a:rPr lang="en-US" altLang="zh-TW" dirty="0" err="1"/>
              <a:t>Jeng</a:t>
            </a:r>
            <a:r>
              <a:rPr lang="en-US" altLang="zh-TW" dirty="0"/>
              <a:t>, 2008; Philip et al., 2005; </a:t>
            </a:r>
            <a:r>
              <a:rPr lang="en-US" altLang="zh-TW" dirty="0" err="1"/>
              <a:t>Thiffault</a:t>
            </a:r>
            <a:r>
              <a:rPr lang="en-US" altLang="zh-TW" dirty="0"/>
              <a:t> &amp; Bergeron, 2003)</a:t>
            </a:r>
            <a:r>
              <a:rPr lang="zh-TW" altLang="en-US" dirty="0"/>
              <a:t>，因為能夠在安全的環境中分析危險的駕駛條件，且控制受測者的特徵，準確地測量出駕駛性能的變化</a:t>
            </a:r>
            <a:endParaRPr lang="en-US" altLang="zh-TW" dirty="0"/>
          </a:p>
          <a:p>
            <a:r>
              <a:rPr lang="zh-TW" altLang="en-US" dirty="0"/>
              <a:t>而</a:t>
            </a:r>
            <a:r>
              <a:rPr lang="en-US" altLang="zh-TW" dirty="0"/>
              <a:t>May and Baldwin (2009)</a:t>
            </a:r>
            <a:r>
              <a:rPr lang="zh-TW" altLang="en-US" dirty="0"/>
              <a:t>認為，在大多數實驗中混淆了不同的疲勞原因，例如高速公路駕駛</a:t>
            </a:r>
            <a:r>
              <a:rPr lang="en-US" altLang="zh-TW" dirty="0"/>
              <a:t>(TR-Fatigue)+</a:t>
            </a:r>
            <a:r>
              <a:rPr lang="zh-TW" altLang="en-US" dirty="0"/>
              <a:t>晝夜節律效應</a:t>
            </a:r>
            <a:r>
              <a:rPr lang="en-US" altLang="zh-TW" dirty="0"/>
              <a:t>(SR-Fatigue)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5134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9E7155-8C3D-4867-A02F-674AC93F9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solidFill>
                  <a:schemeClr val="accent4">
                    <a:lumMod val="75000"/>
                  </a:schemeClr>
                </a:solidFill>
              </a:rPr>
              <a:t>睡眠相關</a:t>
            </a:r>
            <a:r>
              <a:rPr lang="en-US" altLang="zh-TW" dirty="0">
                <a:solidFill>
                  <a:schemeClr val="accent4">
                    <a:lumMod val="75000"/>
                  </a:schemeClr>
                </a:solidFill>
              </a:rPr>
              <a:t>(SR, sleep-related)</a:t>
            </a:r>
            <a:endParaRPr lang="zh-TW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0199FB4-F288-4689-9DCE-95CFE4B50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會使得駕駛性能下降</a:t>
            </a:r>
            <a:r>
              <a:rPr lang="en-US" altLang="zh-TW" dirty="0"/>
              <a:t>(</a:t>
            </a:r>
            <a:r>
              <a:rPr lang="en-US" altLang="zh-TW" dirty="0" err="1"/>
              <a:t>Lenné</a:t>
            </a:r>
            <a:r>
              <a:rPr lang="en-US" altLang="zh-TW" dirty="0"/>
              <a:t>, </a:t>
            </a:r>
            <a:r>
              <a:rPr lang="en-US" altLang="zh-TW" dirty="0" err="1"/>
              <a:t>Triggs</a:t>
            </a:r>
            <a:r>
              <a:rPr lang="en-US" altLang="zh-TW" dirty="0"/>
              <a:t>, &amp; Redman, 1997; </a:t>
            </a:r>
            <a:r>
              <a:rPr lang="en-US" altLang="zh-TW" dirty="0" err="1"/>
              <a:t>Akersted</a:t>
            </a:r>
            <a:r>
              <a:rPr lang="en-US" altLang="zh-TW" dirty="0"/>
              <a:t> et al., 2010)</a:t>
            </a:r>
          </a:p>
          <a:p>
            <a:r>
              <a:rPr lang="zh-TW" altLang="en-US" dirty="0"/>
              <a:t>與晝夜節律</a:t>
            </a:r>
            <a:r>
              <a:rPr lang="en-US" altLang="zh-TW" dirty="0"/>
              <a:t>(</a:t>
            </a:r>
            <a:r>
              <a:rPr lang="zh-TW" altLang="en-US" dirty="0"/>
              <a:t>一天當中醒的時間</a:t>
            </a:r>
            <a:r>
              <a:rPr lang="en-US" altLang="zh-TW" dirty="0"/>
              <a:t>)</a:t>
            </a:r>
            <a:r>
              <a:rPr lang="zh-TW" altLang="en-US" dirty="0"/>
              <a:t>、睡眠障礙等有關</a:t>
            </a:r>
            <a:endParaRPr lang="en-US" altLang="zh-TW" dirty="0"/>
          </a:p>
          <a:p>
            <a:r>
              <a:rPr lang="zh-TW" altLang="en-US" dirty="0"/>
              <a:t>在清晨</a:t>
            </a:r>
            <a:r>
              <a:rPr lang="en-US" altLang="zh-TW" dirty="0"/>
              <a:t>(2-6)</a:t>
            </a:r>
            <a:r>
              <a:rPr lang="zh-TW" altLang="en-US" dirty="0"/>
              <a:t>和午後</a:t>
            </a:r>
            <a:r>
              <a:rPr lang="en-US" altLang="zh-TW" dirty="0"/>
              <a:t>(14-16)</a:t>
            </a:r>
            <a:r>
              <a:rPr lang="zh-TW" altLang="en-US" dirty="0"/>
              <a:t>時睡眠相關的車禍數量增加</a:t>
            </a:r>
            <a:r>
              <a:rPr lang="en-US" altLang="zh-TW" dirty="0"/>
              <a:t>(Pack, Pack, </a:t>
            </a:r>
            <a:r>
              <a:rPr lang="en-US" altLang="zh-TW" dirty="0" err="1"/>
              <a:t>Rogman</a:t>
            </a:r>
            <a:r>
              <a:rPr lang="en-US" altLang="zh-TW" dirty="0"/>
              <a:t>, </a:t>
            </a:r>
            <a:r>
              <a:rPr lang="en-US" altLang="zh-TW" dirty="0" err="1"/>
              <a:t>Cucchiara</a:t>
            </a:r>
            <a:r>
              <a:rPr lang="en-US" altLang="zh-TW" dirty="0"/>
              <a:t>, </a:t>
            </a:r>
            <a:r>
              <a:rPr lang="en-US" altLang="zh-TW" dirty="0" err="1"/>
              <a:t>Dinges</a:t>
            </a:r>
            <a:r>
              <a:rPr lang="en-US" altLang="zh-TW" dirty="0"/>
              <a:t>, &amp; Schwab, 1995)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190D857-7AC9-41FC-8A5D-47849194605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636" y="3706286"/>
            <a:ext cx="4808738" cy="296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39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839AFA-13D8-457B-8CDD-A65D26AB4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4">
                    <a:lumMod val="75000"/>
                  </a:schemeClr>
                </a:solidFill>
              </a:rPr>
              <a:t>任務相關</a:t>
            </a:r>
            <a:r>
              <a:rPr lang="en-US" altLang="zh-TW" dirty="0">
                <a:solidFill>
                  <a:schemeClr val="accent4">
                    <a:lumMod val="75000"/>
                  </a:schemeClr>
                </a:solidFill>
              </a:rPr>
              <a:t>(TR, task-related)</a:t>
            </a:r>
            <a:endParaRPr lang="zh-TW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33600F7-BABF-4913-86A6-7415F5ACF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分成被動與主動任務相關疲勞，會根據駕駛任務和駕駛環境而產生</a:t>
            </a:r>
            <a:endParaRPr lang="en-US" altLang="zh-TW" dirty="0"/>
          </a:p>
          <a:p>
            <a:r>
              <a:rPr lang="zh-TW" altLang="en-US" dirty="0"/>
              <a:t>主動：高負荷的駕駛條件</a:t>
            </a:r>
            <a:r>
              <a:rPr lang="en-US" altLang="zh-TW" dirty="0"/>
              <a:t>(</a:t>
            </a:r>
            <a:r>
              <a:rPr lang="en-US" altLang="zh-TW" dirty="0" err="1"/>
              <a:t>Gimeno</a:t>
            </a:r>
            <a:r>
              <a:rPr lang="en-US" altLang="zh-TW" dirty="0"/>
              <a:t>, </a:t>
            </a:r>
            <a:r>
              <a:rPr lang="en-US" altLang="zh-TW" dirty="0" err="1"/>
              <a:t>Cerezuela</a:t>
            </a:r>
            <a:r>
              <a:rPr lang="en-US" altLang="zh-TW" dirty="0"/>
              <a:t>, &amp; </a:t>
            </a:r>
            <a:r>
              <a:rPr lang="en-US" altLang="zh-TW" dirty="0" err="1"/>
              <a:t>Montanes</a:t>
            </a:r>
            <a:r>
              <a:rPr lang="en-US" altLang="zh-TW" dirty="0"/>
              <a:t>, 2006;</a:t>
            </a:r>
            <a:r>
              <a:rPr lang="zh-TW" altLang="en-US" dirty="0"/>
              <a:t> </a:t>
            </a:r>
            <a:r>
              <a:rPr lang="en-US" altLang="zh-TW" dirty="0"/>
              <a:t>Desmond &amp; Hancock, 2001)</a:t>
            </a:r>
            <a:r>
              <a:rPr lang="zh-TW" altLang="en-US" dirty="0"/>
              <a:t>，例如高交通密度、在能見度差的情況下駕駛、同時執行次要任務</a:t>
            </a:r>
            <a:endParaRPr lang="en-US" altLang="zh-TW" dirty="0"/>
          </a:p>
          <a:p>
            <a:r>
              <a:rPr lang="zh-TW" altLang="en-US" dirty="0"/>
              <a:t>被動：低負荷的駕駛條件，例如在單調環境中長時間駕駛，或部分</a:t>
            </a:r>
            <a:r>
              <a:rPr lang="en-US" altLang="zh-TW" dirty="0"/>
              <a:t>/</a:t>
            </a:r>
            <a:r>
              <a:rPr lang="zh-TW" altLang="en-US" dirty="0"/>
              <a:t>完全自動駕駛</a:t>
            </a:r>
            <a:r>
              <a:rPr lang="en-US" altLang="zh-TW" dirty="0"/>
              <a:t>(</a:t>
            </a:r>
            <a:r>
              <a:rPr lang="en-US" altLang="zh-TW" dirty="0" err="1"/>
              <a:t>Gimeno</a:t>
            </a:r>
            <a:r>
              <a:rPr lang="en-US" altLang="zh-TW" dirty="0"/>
              <a:t>, </a:t>
            </a:r>
            <a:r>
              <a:rPr lang="en-US" altLang="zh-TW" dirty="0" err="1"/>
              <a:t>Cerezuela</a:t>
            </a:r>
            <a:r>
              <a:rPr lang="en-US" altLang="zh-TW" dirty="0"/>
              <a:t>, &amp; </a:t>
            </a:r>
            <a:r>
              <a:rPr lang="en-US" altLang="zh-TW" dirty="0" err="1"/>
              <a:t>Montanes</a:t>
            </a:r>
            <a:r>
              <a:rPr lang="en-US" altLang="zh-TW" dirty="0"/>
              <a:t>, 2006)</a:t>
            </a:r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D756E76-595D-4E7E-9ACA-C5A266407D7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636" y="3706286"/>
            <a:ext cx="4808738" cy="296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864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39E8AF-8BB5-4CBB-8FFB-635BA5CAF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accent4">
                    <a:lumMod val="75000"/>
                  </a:schemeClr>
                </a:solidFill>
              </a:rPr>
              <a:t>Apparatus</a:t>
            </a:r>
            <a:endParaRPr lang="zh-TW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A8C8D68-F3B4-418A-8CAB-C1D6F6E1E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在帕多瓦大學進行實驗</a:t>
            </a:r>
            <a:endParaRPr lang="en-US" altLang="zh-TW" dirty="0"/>
          </a:p>
          <a:p>
            <a:r>
              <a:rPr lang="zh-TW" altLang="en-US" dirty="0"/>
              <a:t>使用</a:t>
            </a:r>
            <a:r>
              <a:rPr lang="en-US" altLang="zh-TW" dirty="0" err="1"/>
              <a:t>STSoftware</a:t>
            </a:r>
            <a:r>
              <a:rPr lang="en-US" altLang="zh-TW" dirty="0"/>
              <a:t>®</a:t>
            </a:r>
            <a:r>
              <a:rPr lang="zh-TW" altLang="en-US" dirty="0"/>
              <a:t>的固定底座的駕駛模擬器</a:t>
            </a:r>
            <a:endParaRPr lang="en-US" altLang="zh-TW" dirty="0"/>
          </a:p>
          <a:p>
            <a:r>
              <a:rPr lang="zh-TW" altLang="en-US" dirty="0"/>
              <a:t>模擬系統配有</a:t>
            </a:r>
            <a:r>
              <a:rPr lang="en-US" altLang="zh-TW" dirty="0"/>
              <a:t>Dolby Surround®</a:t>
            </a:r>
            <a:r>
              <a:rPr lang="zh-TW" altLang="en-US" dirty="0"/>
              <a:t>聲音系統</a:t>
            </a:r>
            <a:endParaRPr lang="en-US" altLang="zh-TW" dirty="0"/>
          </a:p>
          <a:p>
            <a:r>
              <a:rPr lang="en-US" altLang="zh-TW" dirty="0"/>
              <a:t>3</a:t>
            </a:r>
            <a:r>
              <a:rPr lang="zh-TW" altLang="en-US" dirty="0"/>
              <a:t>台聯網的電腦及</a:t>
            </a:r>
            <a:r>
              <a:rPr lang="en-US" altLang="zh-TW" dirty="0"/>
              <a:t>5</a:t>
            </a:r>
            <a:r>
              <a:rPr lang="zh-TW" altLang="en-US" dirty="0"/>
              <a:t>個高清的螢幕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62005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844FCAB-330E-4970-A357-4C4D18AF8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accent4">
                    <a:lumMod val="75000"/>
                  </a:schemeClr>
                </a:solidFill>
              </a:rPr>
              <a:t>Participants</a:t>
            </a:r>
            <a:endParaRPr lang="zh-TW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5DFFE27-FB63-41AE-BA1D-A52AEA20F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受測者為</a:t>
            </a:r>
            <a:r>
              <a:rPr lang="en-US" altLang="zh-TW" dirty="0"/>
              <a:t>10</a:t>
            </a:r>
            <a:r>
              <a:rPr lang="zh-TW" altLang="en-US" dirty="0"/>
              <a:t>名大學生</a:t>
            </a:r>
            <a:endParaRPr lang="en-US" altLang="zh-TW" dirty="0"/>
          </a:p>
          <a:p>
            <a:r>
              <a:rPr lang="zh-TW" altLang="en-US" dirty="0"/>
              <a:t>受測者特徵：</a:t>
            </a:r>
            <a:endParaRPr lang="en-US" altLang="zh-TW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dirty="0"/>
              <a:t>以前沒有操作過駕駛模擬器的經驗</a:t>
            </a:r>
            <a:endParaRPr lang="en-US" altLang="zh-TW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dirty="0"/>
              <a:t>擁有至少</a:t>
            </a:r>
            <a:r>
              <a:rPr lang="en-US" altLang="zh-TW" dirty="0"/>
              <a:t>3</a:t>
            </a:r>
            <a:r>
              <a:rPr lang="zh-TW" altLang="en-US" dirty="0"/>
              <a:t>年以上的駕駛經驗</a:t>
            </a:r>
            <a:endParaRPr lang="en-US" altLang="zh-TW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dirty="0"/>
              <a:t>每年平均行駛距離至少</a:t>
            </a:r>
            <a:r>
              <a:rPr lang="en-US" altLang="zh-TW" dirty="0"/>
              <a:t>3000</a:t>
            </a:r>
            <a:r>
              <a:rPr lang="zh-TW" altLang="en-US" dirty="0"/>
              <a:t>公里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FB9C061-3D72-46DA-A663-42700D8C0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38" y="4608587"/>
            <a:ext cx="7367924" cy="163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994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8B8F65-1984-450E-9CEF-DF829EC7D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accent4">
                    <a:lumMod val="75000"/>
                  </a:schemeClr>
                </a:solidFill>
              </a:rPr>
              <a:t>Driving Simulator</a:t>
            </a:r>
            <a:endParaRPr lang="zh-TW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4374355-0377-442A-A78C-75232B9C1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單調環境</a:t>
            </a:r>
            <a:r>
              <a:rPr lang="en-US" altLang="zh-TW" dirty="0"/>
              <a:t>(ME, Monotonous Environment)</a:t>
            </a:r>
            <a:r>
              <a:rPr lang="zh-TW" altLang="en-US" dirty="0"/>
              <a:t>：道路兩側有樹木</a:t>
            </a:r>
            <a:endParaRPr lang="en-US" altLang="zh-TW" dirty="0"/>
          </a:p>
          <a:p>
            <a:r>
              <a:rPr lang="zh-TW" altLang="en-US" dirty="0"/>
              <a:t>多變化的環境</a:t>
            </a:r>
            <a:r>
              <a:rPr lang="en-US" altLang="zh-TW" dirty="0"/>
              <a:t>(VE, Varied Environment)</a:t>
            </a:r>
            <a:r>
              <a:rPr lang="zh-TW" altLang="en-US" dirty="0"/>
              <a:t>：道路兩側有建築物及標誌</a:t>
            </a:r>
            <a:endParaRPr lang="en-US" altLang="zh-TW" dirty="0"/>
          </a:p>
          <a:p>
            <a:r>
              <a:rPr lang="zh-TW" altLang="en-US" dirty="0"/>
              <a:t>道路總長為</a:t>
            </a:r>
            <a:r>
              <a:rPr lang="en-US" altLang="zh-TW" dirty="0"/>
              <a:t>100</a:t>
            </a:r>
            <a:r>
              <a:rPr lang="zh-TW" altLang="en-US" dirty="0"/>
              <a:t>公里，由直線及彎道組成，道路為兩線道及路肩組成</a:t>
            </a:r>
            <a:endParaRPr lang="en-US" altLang="zh-TW" dirty="0"/>
          </a:p>
          <a:p>
            <a:r>
              <a:rPr lang="zh-TW" altLang="en-US" dirty="0"/>
              <a:t>受測者被要求行駛在右側車道的中心，並保持安全的速度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F46AC54-20B9-4601-85BA-6F76C11130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68"/>
          <a:stretch/>
        </p:blipFill>
        <p:spPr>
          <a:xfrm>
            <a:off x="6203373" y="3993993"/>
            <a:ext cx="4419600" cy="2512367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5F4894B5-4F58-49EC-997B-D59E4A2E40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8"/>
          <a:stretch/>
        </p:blipFill>
        <p:spPr>
          <a:xfrm>
            <a:off x="1783773" y="3993994"/>
            <a:ext cx="4419600" cy="251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55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735695-F3C9-4F8C-8EBB-42B0AE7CF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accent4">
                    <a:lumMod val="75000"/>
                  </a:schemeClr>
                </a:solidFill>
              </a:rPr>
              <a:t>Experiment Procedure</a:t>
            </a:r>
            <a:endParaRPr lang="zh-TW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9D9BCB7-4EDD-4F37-8674-17AA55180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indent="-457200">
              <a:buFont typeface="+mj-lt"/>
              <a:buAutoNum type="arabicPeriod"/>
            </a:pPr>
            <a:r>
              <a:rPr lang="zh-TW" altLang="en-US" dirty="0"/>
              <a:t>訓練</a:t>
            </a:r>
            <a:r>
              <a:rPr lang="en-US" altLang="zh-TW" dirty="0"/>
              <a:t>10</a:t>
            </a:r>
            <a:r>
              <a:rPr lang="zh-TW" altLang="en-US" dirty="0"/>
              <a:t>分鐘，熟悉駕駛模擬器</a:t>
            </a:r>
            <a:endParaRPr lang="en-US" altLang="zh-TW" dirty="0"/>
          </a:p>
          <a:p>
            <a:pPr marL="502920" indent="-457200">
              <a:buFont typeface="+mj-lt"/>
              <a:buAutoNum type="arabicPeriod"/>
            </a:pPr>
            <a:r>
              <a:rPr lang="zh-TW" altLang="en-US" dirty="0"/>
              <a:t>休息</a:t>
            </a:r>
            <a:r>
              <a:rPr lang="en-US" altLang="zh-TW" dirty="0"/>
              <a:t>5</a:t>
            </a:r>
            <a:r>
              <a:rPr lang="zh-TW" altLang="en-US" dirty="0"/>
              <a:t>分鐘</a:t>
            </a:r>
            <a:endParaRPr lang="en-US" altLang="zh-TW" dirty="0"/>
          </a:p>
          <a:p>
            <a:pPr marL="502920" indent="-457200">
              <a:buFont typeface="+mj-lt"/>
              <a:buAutoNum type="arabicPeriod"/>
            </a:pPr>
            <a:r>
              <a:rPr lang="zh-TW" altLang="en-US" dirty="0"/>
              <a:t>了解受測者的狀況：疲勞、機敏程度</a:t>
            </a:r>
            <a:endParaRPr lang="en-US" altLang="zh-TW" dirty="0"/>
          </a:p>
          <a:p>
            <a:pPr marL="502920" indent="-457200">
              <a:buFont typeface="+mj-lt"/>
              <a:buAutoNum type="arabicPeriod"/>
            </a:pPr>
            <a:r>
              <a:rPr lang="zh-TW" altLang="en-US" dirty="0"/>
              <a:t>實際駕駛任務</a:t>
            </a:r>
            <a:r>
              <a:rPr lang="en-US" altLang="zh-TW" dirty="0"/>
              <a:t>40</a:t>
            </a:r>
            <a:r>
              <a:rPr lang="zh-TW" altLang="en-US" dirty="0"/>
              <a:t>分鐘</a:t>
            </a:r>
            <a:endParaRPr lang="en-US" altLang="zh-TW" dirty="0"/>
          </a:p>
          <a:p>
            <a:pPr marL="502920" indent="-457200">
              <a:buFont typeface="+mj-lt"/>
              <a:buAutoNum type="arabicPeriod"/>
            </a:pPr>
            <a:r>
              <a:rPr lang="zh-TW" altLang="en-US" dirty="0"/>
              <a:t>了解受測者的狀況，駕駛習慣</a:t>
            </a:r>
            <a:endParaRPr lang="en-US" altLang="zh-TW" dirty="0"/>
          </a:p>
          <a:p>
            <a:pPr marL="502920" indent="-457200">
              <a:buFont typeface="+mj-lt"/>
              <a:buAutoNum type="arabicPeriod"/>
            </a:pPr>
            <a:r>
              <a:rPr lang="zh-TW" altLang="en-US" dirty="0"/>
              <a:t>在任務前後均填寫斯坦福嗜睡量表</a:t>
            </a:r>
            <a:r>
              <a:rPr lang="en-US" altLang="zh-TW" dirty="0"/>
              <a:t>(SSS, Stanford Sleepiness Scale)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39169541"/>
      </p:ext>
    </p:extLst>
  </p:cSld>
  <p:clrMapOvr>
    <a:masterClrMapping/>
  </p:clrMapOvr>
</p:sld>
</file>

<file path=ppt/theme/theme1.xml><?xml version="1.0" encoding="utf-8"?>
<a:theme xmlns:a="http://schemas.openxmlformats.org/drawingml/2006/main" name="基礎">
  <a:themeElements>
    <a:clrScheme name="基礎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基礎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基礎</Template>
  <TotalTime>219</TotalTime>
  <Words>1613</Words>
  <Application>Microsoft Office PowerPoint</Application>
  <PresentationFormat>寬螢幕</PresentationFormat>
  <Paragraphs>87</Paragraphs>
  <Slides>15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1" baseType="lpstr">
      <vt:lpstr>微軟正黑體</vt:lpstr>
      <vt:lpstr>新細明體</vt:lpstr>
      <vt:lpstr>Calibri</vt:lpstr>
      <vt:lpstr>Corbel</vt:lpstr>
      <vt:lpstr>Wingdings</vt:lpstr>
      <vt:lpstr>基礎</vt:lpstr>
      <vt:lpstr>Effects of Driver Task-related Fatigue on Driving Performance</vt:lpstr>
      <vt:lpstr>Introduction</vt:lpstr>
      <vt:lpstr>Fatigue Studies</vt:lpstr>
      <vt:lpstr>睡眠相關(SR, sleep-related)</vt:lpstr>
      <vt:lpstr>任務相關(TR, task-related)</vt:lpstr>
      <vt:lpstr>Apparatus</vt:lpstr>
      <vt:lpstr>Participants</vt:lpstr>
      <vt:lpstr>Driving Simulator</vt:lpstr>
      <vt:lpstr>Experiment Procedure</vt:lpstr>
      <vt:lpstr>Experiment Design</vt:lpstr>
      <vt:lpstr>Response Variables</vt:lpstr>
      <vt:lpstr>Subjective Sleepiness Evaluation</vt:lpstr>
      <vt:lpstr>Standard Deviation of Lateral Position</vt:lpstr>
      <vt:lpstr>Mean of Absolute Steering Error</vt:lpstr>
      <vt:lpstr>Discussion &amp; 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邱郁茹</dc:creator>
  <cp:lastModifiedBy>邱郁茹</cp:lastModifiedBy>
  <cp:revision>22</cp:revision>
  <dcterms:created xsi:type="dcterms:W3CDTF">2020-07-13T08:30:34Z</dcterms:created>
  <dcterms:modified xsi:type="dcterms:W3CDTF">2020-08-12T00:45:20Z</dcterms:modified>
</cp:coreProperties>
</file>